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3" r:id="rId8"/>
    <p:sldId id="265" r:id="rId9"/>
    <p:sldId id="264" r:id="rId10"/>
    <p:sldId id="266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C016B8F-7677-4CCD-A534-9AE77DAA9607}" type="datetimeFigureOut">
              <a:rPr lang="en-US" smtClean="0"/>
              <a:pPr/>
              <a:t>7/3/2011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ACD6869-3DA5-4E76-9C13-470C4C43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 smtClean="0"/>
              <a:t>Lab#1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Classes</a:t>
            </a:r>
            <a:endParaRPr lang="en-US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75048"/>
          </a:xfrm>
        </p:spPr>
        <p:txBody>
          <a:bodyPr>
            <a:normAutofit/>
          </a:bodyPr>
          <a:lstStyle/>
          <a:p>
            <a:r>
              <a:rPr lang="en-US" dirty="0" smtClean="0"/>
              <a:t>Memory Allocation</a:t>
            </a:r>
            <a:br>
              <a:rPr lang="en-US" dirty="0" smtClean="0"/>
            </a:b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Consolas" pitchFamily="49" charset="0"/>
                <a:cs typeface="Consolas" pitchFamily="49" charset="0"/>
              </a:rPr>
              <a:t>Constructor &amp; Destructor</a:t>
            </a:r>
            <a:endParaRPr lang="en-US" dirty="0">
              <a:solidFill>
                <a:schemeClr val="bg2">
                  <a:lumMod val="50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504" y="1628800"/>
            <a:ext cx="9036496" cy="4896544"/>
          </a:xfrm>
        </p:spPr>
        <p:txBody>
          <a:bodyPr>
            <a:normAutofit/>
          </a:bodyPr>
          <a:lstStyle/>
          <a:p>
            <a:r>
              <a:rPr lang="en-US" dirty="0" smtClean="0"/>
              <a:t>Constructor</a:t>
            </a:r>
          </a:p>
          <a:p>
            <a:pPr lvl="1"/>
            <a:r>
              <a:rPr lang="en-US" dirty="0" smtClean="0"/>
              <a:t>Has the same name as the class</a:t>
            </a:r>
          </a:p>
          <a:p>
            <a:pPr lvl="1"/>
            <a:r>
              <a:rPr lang="en-US" dirty="0" smtClean="0"/>
              <a:t>Has no return value (not even void)</a:t>
            </a:r>
          </a:p>
          <a:p>
            <a:pPr lvl="1"/>
            <a:r>
              <a:rPr lang="en-US" dirty="0" smtClean="0"/>
              <a:t>Called and executed each time a new instance of the class is created</a:t>
            </a:r>
          </a:p>
          <a:p>
            <a:pPr lvl="1"/>
            <a:r>
              <a:rPr lang="en-US" dirty="0" smtClean="0"/>
              <a:t>Used to set initial values for data members</a:t>
            </a:r>
          </a:p>
          <a:p>
            <a:r>
              <a:rPr lang="en-US" dirty="0" smtClean="0"/>
              <a:t>Destructor</a:t>
            </a:r>
          </a:p>
          <a:p>
            <a:pPr lvl="1"/>
            <a:r>
              <a:rPr lang="en-US" dirty="0" smtClean="0"/>
              <a:t>Has the same name as the class but with (~)</a:t>
            </a:r>
          </a:p>
          <a:p>
            <a:pPr lvl="1"/>
            <a:r>
              <a:rPr lang="en-US" dirty="0" smtClean="0"/>
              <a:t>Has no return value, neither arguments</a:t>
            </a:r>
          </a:p>
          <a:p>
            <a:pPr lvl="1"/>
            <a:r>
              <a:rPr lang="en-US" dirty="0" smtClean="0"/>
              <a:t>Called and executed each time an object is destroyed. </a:t>
            </a:r>
          </a:p>
          <a:p>
            <a:pPr lvl="1"/>
            <a:r>
              <a:rPr lang="en-US" dirty="0" smtClean="0"/>
              <a:t>Used to cleanup the memory after an object is destroyed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363272" cy="4972008"/>
          </a:xfrm>
        </p:spPr>
        <p:txBody>
          <a:bodyPr/>
          <a:lstStyle/>
          <a:p>
            <a:r>
              <a:rPr lang="en-US" dirty="0" smtClean="0"/>
              <a:t>Create a class Date;</a:t>
            </a:r>
          </a:p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Data members</a:t>
            </a:r>
          </a:p>
          <a:p>
            <a:pPr lvl="1"/>
            <a:r>
              <a:rPr lang="en-US" dirty="0" smtClean="0"/>
              <a:t>Day</a:t>
            </a:r>
          </a:p>
          <a:p>
            <a:pPr lvl="1"/>
            <a:r>
              <a:rPr lang="en-US" dirty="0" smtClean="0"/>
              <a:t>Month</a:t>
            </a:r>
          </a:p>
          <a:p>
            <a:pPr lvl="1"/>
            <a:r>
              <a:rPr lang="en-US" dirty="0" smtClean="0"/>
              <a:t>Year</a:t>
            </a:r>
          </a:p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Member functions</a:t>
            </a:r>
          </a:p>
          <a:p>
            <a:pPr lvl="1"/>
            <a:r>
              <a:rPr lang="en-US" dirty="0" smtClean="0"/>
              <a:t>Constructor</a:t>
            </a:r>
          </a:p>
          <a:p>
            <a:pPr lvl="1"/>
            <a:r>
              <a:rPr lang="en-US" dirty="0" smtClean="0"/>
              <a:t>Print</a:t>
            </a:r>
          </a:p>
          <a:p>
            <a:pPr marL="87313" lvl="1" indent="0">
              <a:buNone/>
            </a:pPr>
            <a:r>
              <a:rPr lang="en-US" dirty="0" smtClean="0"/>
              <a:t>Put the definition of member functions in separate file Date.cpp </a:t>
            </a:r>
          </a:p>
          <a:p>
            <a:pPr marL="87313" lvl="1" indent="0">
              <a:buNone/>
            </a:pPr>
            <a:r>
              <a:rPr lang="en-US" dirty="0" smtClean="0"/>
              <a:t>Make Main.cpp to test the class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# </a:t>
            </a:r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 collection of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variables</a:t>
            </a:r>
            <a:r>
              <a:rPr lang="en-US" sz="3200" dirty="0" smtClean="0"/>
              <a:t> combined with a set of related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functions</a:t>
            </a:r>
          </a:p>
          <a:p>
            <a:pPr>
              <a:buNone/>
            </a:pPr>
            <a:endParaRPr lang="en-US" sz="32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a class?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896406" y="2576119"/>
            <a:ext cx="7611871" cy="2941113"/>
            <a:chOff x="896406" y="2496507"/>
            <a:chExt cx="7611871" cy="2941113"/>
          </a:xfrm>
        </p:grpSpPr>
        <p:pic>
          <p:nvPicPr>
            <p:cNvPr id="7" name="Picture 6" descr="Untitled-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4857092">
              <a:off x="3505716" y="435058"/>
              <a:ext cx="2393252" cy="7611871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 rot="21007758">
              <a:off x="4188686" y="3362395"/>
              <a:ext cx="4265799" cy="14401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Member</a:t>
              </a: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Functions</a:t>
              </a: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 (methods</a:t>
              </a:r>
              <a:r>
                <a:rPr 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)</a:t>
              </a:r>
            </a:p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rot="21127239">
              <a:off x="980914" y="3831331"/>
              <a:ext cx="3684337" cy="14401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Member</a:t>
              </a: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Variables</a:t>
              </a: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 (data members)</a:t>
              </a:r>
            </a:p>
            <a:p>
              <a:pPr algn="ctr"/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rot="21057978">
              <a:off x="2924055" y="2496507"/>
              <a:ext cx="284380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Object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Declaring &amp; Defining a Class</a:t>
            </a:r>
            <a:endParaRPr lang="en-US" dirty="0"/>
          </a:p>
        </p:txBody>
      </p:sp>
      <p:pic>
        <p:nvPicPr>
          <p:cNvPr id="6" name="Content Placeholder 5" descr="Untitled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0744" y="908720"/>
            <a:ext cx="6733256" cy="55392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Untitled-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0771" y="1052736"/>
            <a:ext cx="7623229" cy="5400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Defining Member Functions </a:t>
            </a:r>
            <a:br>
              <a:rPr lang="en-US" dirty="0" smtClean="0"/>
            </a:br>
            <a:r>
              <a:rPr lang="en-US" sz="3100" dirty="0" smtClean="0">
                <a:solidFill>
                  <a:schemeClr val="bg2">
                    <a:lumMod val="50000"/>
                  </a:schemeClr>
                </a:solidFill>
              </a:rPr>
              <a:t>(inside class definition)</a:t>
            </a:r>
            <a:endParaRPr lang="en-US" sz="3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Defining Member Functions </a:t>
            </a:r>
            <a:br>
              <a:rPr lang="en-US" dirty="0" smtClean="0"/>
            </a:br>
            <a:r>
              <a:rPr lang="en-US" sz="3100" dirty="0" smtClean="0">
                <a:solidFill>
                  <a:schemeClr val="bg2">
                    <a:lumMod val="50000"/>
                  </a:schemeClr>
                </a:solidFill>
              </a:rPr>
              <a:t>(outside class definition using :: operator)</a:t>
            </a:r>
            <a:endParaRPr lang="en-US" sz="31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Content Placeholder 5" descr="Untitled-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052736"/>
            <a:ext cx="6543092" cy="54123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Defining an Object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481328"/>
            <a:ext cx="8568952" cy="4525963"/>
          </a:xfrm>
        </p:spPr>
        <p:txBody>
          <a:bodyPr/>
          <a:lstStyle/>
          <a:p>
            <a:r>
              <a:rPr lang="en-US" dirty="0" smtClean="0"/>
              <a:t>Class &lt;=&gt; Data type</a:t>
            </a:r>
          </a:p>
          <a:p>
            <a:r>
              <a:rPr lang="en-US" dirty="0" smtClean="0"/>
              <a:t>Object &lt;=&gt; Variable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800" dirty="0" err="1" smtClean="0">
                <a:solidFill>
                  <a:srgbClr val="0000FF"/>
                </a:solidFill>
                <a:cs typeface="Courier New" pitchFamily="49" charset="0"/>
              </a:rPr>
              <a:t>int</a:t>
            </a:r>
            <a:r>
              <a:rPr lang="en-US" sz="2800" dirty="0" smtClean="0">
                <a:cs typeface="Courier New" pitchFamily="49" charset="0"/>
              </a:rPr>
              <a:t> x; </a:t>
            </a:r>
            <a:endParaRPr lang="en-US" sz="2800" dirty="0" smtClean="0">
              <a:solidFill>
                <a:srgbClr val="008000"/>
              </a:solidFill>
              <a:cs typeface="Courier New" pitchFamily="49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cs typeface="Courier New" pitchFamily="49" charset="0"/>
              </a:rPr>
              <a:t>Time</a:t>
            </a:r>
            <a:r>
              <a:rPr lang="en-US" sz="2800" dirty="0" smtClean="0">
                <a:cs typeface="Courier New" pitchFamily="49" charset="0"/>
              </a:rPr>
              <a:t> midnight;</a:t>
            </a:r>
          </a:p>
          <a:p>
            <a:pPr>
              <a:buNone/>
            </a:pPr>
            <a:r>
              <a:rPr lang="en-US" sz="2800" dirty="0" smtClean="0">
                <a:solidFill>
                  <a:srgbClr val="008000"/>
                </a:solidFill>
                <a:cs typeface="Courier New" pitchFamily="49" charset="0"/>
              </a:rPr>
              <a:t>// x is a variable of type integer</a:t>
            </a:r>
          </a:p>
          <a:p>
            <a:pPr>
              <a:buNone/>
            </a:pPr>
            <a:r>
              <a:rPr lang="en-US" sz="2800" dirty="0" smtClean="0">
                <a:solidFill>
                  <a:srgbClr val="008000"/>
                </a:solidFill>
                <a:cs typeface="Courier New" pitchFamily="49" charset="0"/>
              </a:rPr>
              <a:t>// midnight is an object of class Time</a:t>
            </a:r>
          </a:p>
          <a:p>
            <a:pPr>
              <a:buNone/>
            </a:pPr>
            <a:endParaRPr lang="en-US" sz="2800" dirty="0" smtClean="0">
              <a:solidFill>
                <a:srgbClr val="008000"/>
              </a:solidFill>
              <a:cs typeface="Courier New" pitchFamily="49" charset="0"/>
            </a:endParaRPr>
          </a:p>
          <a:p>
            <a:pPr>
              <a:buNone/>
            </a:pPr>
            <a:r>
              <a:rPr lang="en-US" sz="2800" b="1" dirty="0" smtClean="0"/>
              <a:t>An object is an individual instance of a class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28701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Assigning Values to Objects, Not to Classes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481328"/>
            <a:ext cx="8568952" cy="4525963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sz="2800" b="1" dirty="0" smtClean="0"/>
              <a:t>As you assign value to variable, </a:t>
            </a:r>
            <a:br>
              <a:rPr lang="en-US" sz="2800" b="1" dirty="0" smtClean="0"/>
            </a:br>
            <a:r>
              <a:rPr lang="en-US" sz="2800" b="1" dirty="0" smtClean="0"/>
              <a:t>not to type!</a:t>
            </a:r>
          </a:p>
          <a:p>
            <a:pPr>
              <a:buNone/>
            </a:pPr>
            <a:endParaRPr lang="en-US" sz="2800" b="1" dirty="0" smtClean="0"/>
          </a:p>
          <a:p>
            <a:pPr>
              <a:buNone/>
            </a:pPr>
            <a:r>
              <a:rPr lang="en-US" sz="2800" b="1" dirty="0" err="1" smtClean="0"/>
              <a:t>int</a:t>
            </a:r>
            <a:r>
              <a:rPr lang="en-US" sz="2800" b="1" dirty="0" smtClean="0"/>
              <a:t> = 6;</a:t>
            </a:r>
          </a:p>
          <a:p>
            <a:pPr>
              <a:buNone/>
            </a:pPr>
            <a:r>
              <a:rPr lang="en-US" sz="6000" b="1" dirty="0" smtClean="0">
                <a:solidFill>
                  <a:srgbClr val="FF0000"/>
                </a:solidFill>
                <a:sym typeface="Wingdings"/>
              </a:rPr>
              <a:t></a:t>
            </a:r>
            <a:endParaRPr lang="en-US" sz="6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/>
              <a:t>Time = 12:30:00;</a:t>
            </a:r>
          </a:p>
          <a:p>
            <a:pPr lvl="0">
              <a:buClr>
                <a:srgbClr val="2DA2BF"/>
              </a:buClr>
              <a:buNone/>
            </a:pPr>
            <a:r>
              <a:rPr lang="en-US" sz="6000" b="1" dirty="0" smtClean="0">
                <a:solidFill>
                  <a:srgbClr val="FF0000"/>
                </a:solidFill>
                <a:sym typeface="Wingdings"/>
              </a:rPr>
              <a:t></a:t>
            </a:r>
            <a:endParaRPr lang="en-US" sz="60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rgbClr val="008000"/>
              </a:solidFill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Calling a Class Members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1282147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cs typeface="Courier New" pitchFamily="49" charset="0"/>
              </a:rPr>
              <a:t>Through an object of the class using (.)</a:t>
            </a:r>
          </a:p>
          <a:p>
            <a:r>
              <a:rPr lang="en-US" sz="2800" b="1" dirty="0" smtClean="0">
                <a:cs typeface="Courier New" pitchFamily="49" charset="0"/>
              </a:rPr>
              <a:t>Through a pointer to the class using (-&gt;)</a:t>
            </a:r>
          </a:p>
        </p:txBody>
      </p:sp>
      <p:sp>
        <p:nvSpPr>
          <p:cNvPr id="6" name="Rectangle 5"/>
          <p:cNvSpPr/>
          <p:nvPr/>
        </p:nvSpPr>
        <p:spPr>
          <a:xfrm>
            <a:off x="539552" y="4365104"/>
            <a:ext cx="6264696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 smtClean="0">
                <a:solidFill>
                  <a:srgbClr val="0000FF"/>
                </a:solidFill>
                <a:cs typeface="Courier New" pitchFamily="49" charset="0"/>
              </a:rPr>
              <a:t>Time*</a:t>
            </a:r>
            <a:r>
              <a:rPr lang="en-US" sz="2800" dirty="0" smtClean="0">
                <a:solidFill>
                  <a:prstClr val="black"/>
                </a:solidFill>
                <a:cs typeface="Courier New" pitchFamily="49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cs typeface="Courier New" pitchFamily="49" charset="0"/>
              </a:rPr>
              <a:t>midnightPtr</a:t>
            </a:r>
            <a:r>
              <a:rPr lang="en-US" sz="2800" dirty="0" smtClean="0">
                <a:solidFill>
                  <a:prstClr val="black"/>
                </a:solidFill>
                <a:cs typeface="Courier New" pitchFamily="49" charset="0"/>
              </a:rPr>
              <a:t>;</a:t>
            </a:r>
            <a:endParaRPr lang="en-US" sz="2800" dirty="0">
              <a:solidFill>
                <a:prstClr val="black"/>
              </a:solidFill>
              <a:cs typeface="Courier New" pitchFamily="49" charset="0"/>
            </a:endParaRP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 err="1" smtClean="0">
                <a:solidFill>
                  <a:prstClr val="black"/>
                </a:solidFill>
                <a:cs typeface="Courier New" pitchFamily="49" charset="0"/>
              </a:rPr>
              <a:t>midnightPtr</a:t>
            </a:r>
            <a:r>
              <a:rPr lang="en-US" sz="2800" dirty="0" smtClean="0">
                <a:solidFill>
                  <a:prstClr val="black"/>
                </a:solidFill>
                <a:cs typeface="Courier New" pitchFamily="49" charset="0"/>
              </a:rPr>
              <a:t>-&gt;</a:t>
            </a:r>
            <a:r>
              <a:rPr lang="en-US" sz="2800" dirty="0" err="1" smtClean="0">
                <a:solidFill>
                  <a:prstClr val="black"/>
                </a:solidFill>
                <a:cs typeface="Courier New" pitchFamily="49" charset="0"/>
              </a:rPr>
              <a:t>setTime</a:t>
            </a:r>
            <a:r>
              <a:rPr lang="en-US" sz="2800" dirty="0" smtClean="0">
                <a:solidFill>
                  <a:prstClr val="black"/>
                </a:solidFill>
                <a:cs typeface="Courier New" pitchFamily="49" charset="0"/>
              </a:rPr>
              <a:t>(12,0,0)</a:t>
            </a:r>
            <a:endParaRPr lang="en-US" sz="2800" dirty="0">
              <a:solidFill>
                <a:srgbClr val="008000"/>
              </a:solidFill>
              <a:cs typeface="Courier New" pitchFamily="49" charset="0"/>
            </a:endParaRPr>
          </a:p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83568" y="2852936"/>
            <a:ext cx="5112568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>
                <a:solidFill>
                  <a:srgbClr val="0000FF"/>
                </a:solidFill>
                <a:cs typeface="Courier New" pitchFamily="49" charset="0"/>
              </a:rPr>
              <a:t>Time</a:t>
            </a:r>
            <a:r>
              <a:rPr lang="en-US" sz="2800" dirty="0">
                <a:solidFill>
                  <a:prstClr val="black"/>
                </a:solidFill>
                <a:cs typeface="Courier New" pitchFamily="49" charset="0"/>
              </a:rPr>
              <a:t> midnight;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 err="1" smtClean="0">
                <a:solidFill>
                  <a:prstClr val="black"/>
                </a:solidFill>
                <a:cs typeface="Courier New" pitchFamily="49" charset="0"/>
              </a:rPr>
              <a:t>midnight.setTime</a:t>
            </a:r>
            <a:r>
              <a:rPr lang="en-US" sz="2800" dirty="0" smtClean="0">
                <a:solidFill>
                  <a:prstClr val="black"/>
                </a:solidFill>
                <a:cs typeface="Courier New" pitchFamily="49" charset="0"/>
              </a:rPr>
              <a:t>(12,0,0)</a:t>
            </a:r>
            <a:endParaRPr lang="en-US" sz="2800" dirty="0">
              <a:solidFill>
                <a:srgbClr val="008000"/>
              </a:solidFill>
              <a:cs typeface="Courier New" pitchFamily="49" charset="0"/>
            </a:endParaRP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75048"/>
          </a:xfrm>
        </p:spPr>
        <p:txBody>
          <a:bodyPr>
            <a:normAutofit/>
          </a:bodyPr>
          <a:lstStyle/>
          <a:p>
            <a:r>
              <a:rPr lang="en-US" dirty="0" smtClean="0"/>
              <a:t>Using Access </a:t>
            </a:r>
            <a:r>
              <a:rPr lang="en-US" dirty="0" err="1" smtClean="0"/>
              <a:t>Specifiers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Consolas" pitchFamily="49" charset="0"/>
                <a:cs typeface="Consolas" pitchFamily="49" charset="0"/>
              </a:rPr>
              <a:t>Public &amp; Private</a:t>
            </a:r>
            <a:endParaRPr lang="en-US" dirty="0">
              <a:solidFill>
                <a:schemeClr val="bg2">
                  <a:lumMod val="50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783357"/>
            <a:ext cx="8568952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Public members</a:t>
            </a:r>
          </a:p>
          <a:p>
            <a:r>
              <a:rPr lang="en-US" dirty="0" smtClean="0"/>
              <a:t>Private members</a:t>
            </a:r>
          </a:p>
          <a:p>
            <a:pPr>
              <a:buNone/>
            </a:pPr>
            <a:endParaRPr lang="en-US" sz="2800" dirty="0" smtClean="0">
              <a:solidFill>
                <a:srgbClr val="008000"/>
              </a:solidFill>
              <a:cs typeface="Courier New" pitchFamily="49" charset="0"/>
            </a:endParaRPr>
          </a:p>
        </p:txBody>
      </p:sp>
      <p:sp>
        <p:nvSpPr>
          <p:cNvPr id="7" name="Multiply 6"/>
          <p:cNvSpPr/>
          <p:nvPr/>
        </p:nvSpPr>
        <p:spPr>
          <a:xfrm>
            <a:off x="1691680" y="4869160"/>
            <a:ext cx="1080120" cy="100811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11960" y="2924944"/>
            <a:ext cx="5112568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>
                <a:solidFill>
                  <a:srgbClr val="0000FF"/>
                </a:solidFill>
                <a:cs typeface="Consolas" pitchFamily="49" charset="0"/>
              </a:rPr>
              <a:t>Time</a:t>
            </a:r>
            <a:r>
              <a:rPr lang="en-US" sz="2800" dirty="0">
                <a:solidFill>
                  <a:prstClr val="black"/>
                </a:solidFill>
                <a:cs typeface="Consolas" pitchFamily="49" charset="0"/>
              </a:rPr>
              <a:t> midnight;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 err="1" smtClean="0">
                <a:solidFill>
                  <a:prstClr val="black"/>
                </a:solidFill>
                <a:cs typeface="Consolas" pitchFamily="49" charset="0"/>
              </a:rPr>
              <a:t>midnight.setTime</a:t>
            </a:r>
            <a:r>
              <a:rPr lang="en-US" sz="2800" dirty="0" smtClean="0">
                <a:solidFill>
                  <a:prstClr val="black"/>
                </a:solidFill>
                <a:cs typeface="Consolas" pitchFamily="49" charset="0"/>
              </a:rPr>
              <a:t>(12,0,0)</a:t>
            </a:r>
            <a:endParaRPr lang="en-US" sz="2800" dirty="0">
              <a:solidFill>
                <a:srgbClr val="008000"/>
              </a:solidFill>
              <a:cs typeface="Consolas" pitchFamily="49" charset="0"/>
            </a:endParaRPr>
          </a:p>
          <a:p>
            <a:pPr algn="ctr"/>
            <a:endParaRPr lang="en-US" dirty="0">
              <a:cs typeface="Consolas" pitchFamily="49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5536" y="3284984"/>
            <a:ext cx="5112568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>
                <a:solidFill>
                  <a:srgbClr val="0000FF"/>
                </a:solidFill>
                <a:cs typeface="Consolas" pitchFamily="49" charset="0"/>
              </a:rPr>
              <a:t>Time</a:t>
            </a:r>
            <a:r>
              <a:rPr lang="en-US" sz="2800" dirty="0">
                <a:solidFill>
                  <a:prstClr val="black"/>
                </a:solidFill>
                <a:cs typeface="Consolas" pitchFamily="49" charset="0"/>
              </a:rPr>
              <a:t> midnight;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 err="1">
                <a:solidFill>
                  <a:prstClr val="black"/>
                </a:solidFill>
                <a:cs typeface="Consolas" pitchFamily="49" charset="0"/>
              </a:rPr>
              <a:t>midnight.hour</a:t>
            </a:r>
            <a:r>
              <a:rPr lang="en-US" sz="2800" dirty="0">
                <a:solidFill>
                  <a:prstClr val="black"/>
                </a:solidFill>
                <a:cs typeface="Consolas" pitchFamily="49" charset="0"/>
              </a:rPr>
              <a:t> =12;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 err="1">
                <a:solidFill>
                  <a:prstClr val="black"/>
                </a:solidFill>
                <a:cs typeface="Consolas" pitchFamily="49" charset="0"/>
              </a:rPr>
              <a:t>midnight.minute</a:t>
            </a:r>
            <a:r>
              <a:rPr lang="en-US" sz="2800" dirty="0">
                <a:solidFill>
                  <a:prstClr val="black"/>
                </a:solidFill>
                <a:cs typeface="Consolas" pitchFamily="49" charset="0"/>
              </a:rPr>
              <a:t>=0;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sz="2800" dirty="0" err="1">
                <a:solidFill>
                  <a:prstClr val="black"/>
                </a:solidFill>
                <a:cs typeface="Consolas" pitchFamily="49" charset="0"/>
              </a:rPr>
              <a:t>midnight.second</a:t>
            </a:r>
            <a:r>
              <a:rPr lang="en-US" sz="2800" dirty="0">
                <a:solidFill>
                  <a:prstClr val="black"/>
                </a:solidFill>
                <a:cs typeface="Consolas" pitchFamily="49" charset="0"/>
              </a:rPr>
              <a:t>=0</a:t>
            </a:r>
            <a:r>
              <a:rPr lang="en-US" sz="2800" dirty="0">
                <a:solidFill>
                  <a:srgbClr val="008000"/>
                </a:solidFill>
                <a:cs typeface="Consolas" pitchFamily="49" charset="0"/>
              </a:rPr>
              <a:t>;</a:t>
            </a:r>
          </a:p>
          <a:p>
            <a:pPr algn="ctr"/>
            <a:endParaRPr lang="en-US" dirty="0"/>
          </a:p>
        </p:txBody>
      </p:sp>
      <p:sp>
        <p:nvSpPr>
          <p:cNvPr id="10" name="Smiley Face 9"/>
          <p:cNvSpPr/>
          <p:nvPr/>
        </p:nvSpPr>
        <p:spPr>
          <a:xfrm>
            <a:off x="6084168" y="4149080"/>
            <a:ext cx="1008112" cy="936104"/>
          </a:xfrm>
          <a:prstGeom prst="smileyFace">
            <a:avLst/>
          </a:prstGeom>
          <a:solidFill>
            <a:srgbClr val="CC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242</TotalTime>
  <Words>266</Words>
  <Application>Microsoft Office PowerPoint</Application>
  <PresentationFormat>عرض على الشاشة (3:4)‏</PresentationFormat>
  <Paragraphs>70</Paragraphs>
  <Slides>11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Concourse</vt:lpstr>
      <vt:lpstr>Lab#1</vt:lpstr>
      <vt:lpstr>What is a class?</vt:lpstr>
      <vt:lpstr>Declaring &amp; Defining a Class</vt:lpstr>
      <vt:lpstr>Defining Member Functions  (inside class definition)</vt:lpstr>
      <vt:lpstr>Defining Member Functions  (outside class definition using :: operator)</vt:lpstr>
      <vt:lpstr>Defining an Object </vt:lpstr>
      <vt:lpstr>Assigning Values to Objects, Not to Classes</vt:lpstr>
      <vt:lpstr>Calling a Class Members</vt:lpstr>
      <vt:lpstr>Using Access Specifiers Public &amp; Private</vt:lpstr>
      <vt:lpstr>Memory Allocation Constructor &amp; Destructor</vt:lpstr>
      <vt:lpstr>Exercise #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Lab#3</dc:title>
  <dc:creator>Meme</dc:creator>
  <cp:lastModifiedBy>Aseel</cp:lastModifiedBy>
  <cp:revision>34</cp:revision>
  <dcterms:created xsi:type="dcterms:W3CDTF">2011-03-15T16:26:49Z</dcterms:created>
  <dcterms:modified xsi:type="dcterms:W3CDTF">2011-07-02T23:46:14Z</dcterms:modified>
</cp:coreProperties>
</file>